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.png" ContentType="image/png"/>
  <Override PartName="/ppt/media/image9.png" ContentType="image/png"/>
  <Override PartName="/ppt/media/image16.png" ContentType="image/png"/>
  <Override PartName="/ppt/media/image7.gif" ContentType="image/gif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8.png" ContentType="image/png"/>
  <Override PartName="/ppt/media/image14.jpeg" ContentType="image/jpeg"/>
  <Override PartName="/ppt/media/image15.png" ContentType="image/png"/>
  <Override PartName="/ppt/media/image3.jpeg" ContentType="image/jpeg"/>
  <Override PartName="/ppt/media/image4.png" ContentType="image/png"/>
  <Override PartName="/ppt/media/image13.jpeg" ContentType="image/jpe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275A892-C143-4703-B40B-885FEAC2764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6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D61A7C-A7ED-4F03-85A3-9F5E6BCA821E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14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7D0BDD-6FE4-46F8-A79D-DB08BD22E9A8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15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73CC30-5126-48AA-B77E-2FD4B4CDA95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16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2FD15B-AB39-4269-8ADB-2213F131629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7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155217-66DF-4563-9037-4E4C303F8F50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8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0CAAFF-A996-4E17-B660-BF3CDDDD9BA7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9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93971C-0E06-4DDA-BE84-06D55F3004CE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10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A71633-91B8-4E5F-A3E0-8726B5135EBF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11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E2A481-6BB5-4981-9E0A-8AE0D786E5DE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12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48CE78-EC0C-45A2-865A-4FE81A98233A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5760" cy="339264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5760" cy="39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13"/>
          </p:nvPr>
        </p:nvSpPr>
        <p:spPr>
          <a:xfrm>
            <a:off x="4402440" y="9553680"/>
            <a:ext cx="33660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C51F6D-E42C-4428-98C2-3BF3E560190E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" name="Rectangle 5"/>
          <p:cNvSpPr/>
          <p:nvPr/>
        </p:nvSpPr>
        <p:spPr>
          <a:xfrm>
            <a:off x="212760" y="205920"/>
            <a:ext cx="9652320" cy="525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7"/>
          <p:cNvSpPr/>
          <p:nvPr/>
        </p:nvSpPr>
        <p:spPr>
          <a:xfrm>
            <a:off x="6342480" y="2754720"/>
            <a:ext cx="757080" cy="13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5157720" y="5164560"/>
            <a:ext cx="4461480" cy="2998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" name="Rectangle 5"/>
          <p:cNvSpPr/>
          <p:nvPr/>
        </p:nvSpPr>
        <p:spPr>
          <a:xfrm>
            <a:off x="212760" y="205920"/>
            <a:ext cx="9652320" cy="525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Rectangle 10"/>
          <p:cNvSpPr/>
          <p:nvPr/>
        </p:nvSpPr>
        <p:spPr>
          <a:xfrm>
            <a:off x="0" y="1513800"/>
            <a:ext cx="2953080" cy="12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1"/>
          <p:cNvSpPr>
            <a:spLocks noGrp="1"/>
          </p:cNvSpPr>
          <p:nvPr>
            <p:ph type="ftr" idx="2"/>
          </p:nvPr>
        </p:nvSpPr>
        <p:spPr>
          <a:xfrm>
            <a:off x="1984320" y="5164560"/>
            <a:ext cx="3683520" cy="2998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/>
          <p:cNvSpPr/>
          <p:nvPr/>
        </p:nvSpPr>
        <p:spPr>
          <a:xfrm rot="5400000">
            <a:off x="9423720" y="4773600"/>
            <a:ext cx="18183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5" name="Rectangle 5"/>
          <p:cNvSpPr/>
          <p:nvPr/>
        </p:nvSpPr>
        <p:spPr>
          <a:xfrm>
            <a:off x="212760" y="205920"/>
            <a:ext cx="9652320" cy="525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hyperlink" Target="https://unsplash.com/@gnolatinbird?utm_source=unsplash&amp;utm_medium=referral&amp;utm_content=creditCopyText" TargetMode="External"/><Relationship Id="rId4" Type="http://schemas.openxmlformats.org/officeDocument/2006/relationships/hyperlink" Target="https://unsplash.com/s/photos/recording-studio?utm_source=unsplash&amp;utm_medium=referral&amp;utm_content=creditCopyText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sacredfisher.shinyapps.io/shiny/" TargetMode="External"/><Relationship Id="rId2" Type="http://schemas.openxmlformats.org/officeDocument/2006/relationships/image" Target="../media/image7.gif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Placeholder 6" descr=""/>
          <p:cNvPicPr/>
          <p:nvPr/>
        </p:nvPicPr>
        <p:blipFill>
          <a:blip r:embed="rId1"/>
          <a:srcRect l="-2924" t="-4994" r="-2924" b="-4994"/>
          <a:stretch/>
        </p:blipFill>
        <p:spPr>
          <a:xfrm>
            <a:off x="15120" y="-75960"/>
            <a:ext cx="6613200" cy="587376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172200" y="3429000"/>
            <a:ext cx="3992040" cy="108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urier New"/>
              </a:rPr>
              <a:t>Top 3 Songs Musical Analysis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2" name="Rectangle 3"/>
          <p:cNvSpPr/>
          <p:nvPr/>
        </p:nvSpPr>
        <p:spPr>
          <a:xfrm>
            <a:off x="6400800" y="2743200"/>
            <a:ext cx="2970720" cy="155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Rectangle 4"/>
          <p:cNvSpPr/>
          <p:nvPr/>
        </p:nvSpPr>
        <p:spPr>
          <a:xfrm>
            <a:off x="4008960" y="5311440"/>
            <a:ext cx="2059560" cy="155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6606720" y="914400"/>
            <a:ext cx="2764800" cy="137052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9135000" y="1600200"/>
            <a:ext cx="943200" cy="98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‘</a:t>
            </a:r>
            <a:r>
              <a:rPr b="0" lang="en-US" sz="4400" spc="-1" strike="noStrike">
                <a:solidFill>
                  <a:srgbClr val="000000"/>
                </a:solidFill>
                <a:latin typeface="Courier New"/>
                <a:ea typeface="DejaVu Sans"/>
              </a:rPr>
              <a:t>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968640" y="196200"/>
            <a:ext cx="196452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Marc Fanelli-Isla</a:t>
            </a: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 on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691840" cy="69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2011-2015 vs 2016-2021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685800" y="914400"/>
            <a:ext cx="8457120" cy="446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1840" cy="69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Conclusion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92640" y="1751400"/>
            <a:ext cx="4974840" cy="3458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Two kinds of songs emerged as consistently within Billboard Top 3: 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High-energy, (optionally) dancable, loud songs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Acoustic, low-energy, sad songs.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2011-2015, there was an unexpected increase in popularity of Acoustic songs.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Recently, danceable, happy, and speechy songs are becoming popular 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rcRect l="0" t="4841" r="0" b="0"/>
          <a:stretch/>
        </p:blipFill>
        <p:spPr>
          <a:xfrm>
            <a:off x="5668560" y="224280"/>
            <a:ext cx="2663640" cy="320364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7315200" y="2129760"/>
            <a:ext cx="2658960" cy="353988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7772400" y="5486400"/>
            <a:ext cx="25358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User: Vladimir on Wikimedia Commons</a:t>
            </a:r>
            <a:endParaRPr b="0" lang="en-US" sz="82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5669280" y="228600"/>
            <a:ext cx="37022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Harald Krichel on Wikimedia Commons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Placeholder 4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3760" cy="4021920"/>
          </a:xfrm>
          <a:prstGeom prst="rect">
            <a:avLst/>
          </a:prstGeom>
          <a:ln w="0">
            <a:noFill/>
          </a:ln>
        </p:spPr>
      </p:pic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1840" cy="69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Future Directions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4840" cy="3458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 good data on unpopular songs, songs that didn’t make the charts or songs that didn’t get above peak of 50.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More granularity in the data, more properties of the music to parse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Genre or Label-grouped Analysis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6037920" y="224640"/>
            <a:ext cx="3804480" cy="522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Placeholder 5" descr=""/>
          <p:cNvPicPr/>
          <p:nvPr/>
        </p:nvPicPr>
        <p:blipFill>
          <a:blip r:embed="rId1"/>
          <a:srcRect l="-3264" t="-4772" r="-3264" b="-4772"/>
          <a:stretch/>
        </p:blipFill>
        <p:spPr>
          <a:xfrm>
            <a:off x="4802760" y="685800"/>
            <a:ext cx="5276880" cy="498924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79680" y="685800"/>
            <a:ext cx="8691840" cy="69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Roadmap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92640" y="1738800"/>
            <a:ext cx="4974840" cy="3458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Intro and Question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Techniques Utilized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Shiny App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Commonalities Among the Best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Oddities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Acoustic Music 2011-2015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Future Directions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0" name="Date Placeholder 3"/>
          <p:cNvSpPr/>
          <p:nvPr/>
        </p:nvSpPr>
        <p:spPr>
          <a:xfrm>
            <a:off x="254880" y="5211360"/>
            <a:ext cx="113184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>
            <a:off x="8115120" y="5257800"/>
            <a:ext cx="196452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solidFill>
                  <a:srgbClr val="000000"/>
                </a:solidFill>
                <a:latin typeface="Arial"/>
                <a:ea typeface="DejaVu Sans"/>
              </a:rPr>
              <a:t>Photo by Denisse Leon on 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691840" cy="69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Intro &amp;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4570920" cy="3458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8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Top 3 Peak Rank on Billboard?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we discern correlations between properties of songs &amp; Weeks Lasted on Billboard?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4" name="Date Placeholder 1"/>
          <p:cNvSpPr/>
          <p:nvPr/>
        </p:nvSpPr>
        <p:spPr>
          <a:xfrm>
            <a:off x="254880" y="5211360"/>
            <a:ext cx="113184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1"/>
          <a:srcRect l="10092" t="0" r="47002" b="0"/>
          <a:stretch/>
        </p:blipFill>
        <p:spPr>
          <a:xfrm>
            <a:off x="5029200" y="685440"/>
            <a:ext cx="457092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Placeholder 16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3760" cy="40219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1080" y="457200"/>
            <a:ext cx="8691840" cy="69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Techniques Used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340640"/>
            <a:ext cx="4974840" cy="3458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Created a Shiny App, hosted on shinyapps.io.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various libraries: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Readxl, ggcorrplot, patchwork, gtools (for pipe-friendly stat functions)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6012360" y="1645920"/>
            <a:ext cx="3359160" cy="274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/>
          </p:nvPr>
        </p:nvSpPr>
        <p:spPr>
          <a:xfrm>
            <a:off x="4572000" y="1143000"/>
            <a:ext cx="913320" cy="1131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1"/>
              </a:rPr>
              <a:t>Shiny URL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1" name="Date Placeholder 12"/>
          <p:cNvSpPr/>
          <p:nvPr/>
        </p:nvSpPr>
        <p:spPr>
          <a:xfrm>
            <a:off x="254880" y="5211360"/>
            <a:ext cx="113184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rcRect l="0" t="0" r="0" b="6593"/>
          <a:stretch/>
        </p:blipFill>
        <p:spPr>
          <a:xfrm>
            <a:off x="2057400" y="1786320"/>
            <a:ext cx="6171120" cy="324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1840" cy="69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Commonalities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539680" y="685800"/>
            <a:ext cx="4060440" cy="4570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9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Correlation matrices were made for various song statistics, and non-significant correlations (based on p-value, Pearson, two-sided, reject null if p&lt;.003 )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Unfortunately, there was no clear correlation between data and peak rank (a theory on that later)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359640" y="1017360"/>
            <a:ext cx="5125680" cy="434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 rot="7200">
            <a:off x="2160" y="1589400"/>
            <a:ext cx="10071360" cy="319932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16"/>
          <p:cNvSpPr/>
          <p:nvPr/>
        </p:nvSpPr>
        <p:spPr>
          <a:xfrm>
            <a:off x="693000" y="324000"/>
            <a:ext cx="8691840" cy="69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Commonalities 1997-2010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7"/>
          <p:cNvSpPr/>
          <p:nvPr/>
        </p:nvSpPr>
        <p:spPr>
          <a:xfrm>
            <a:off x="693000" y="324000"/>
            <a:ext cx="8691840" cy="69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Commonalities 2011-2021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9600120" cy="464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1840" cy="69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Oddities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85800" y="1797840"/>
            <a:ext cx="4974840" cy="3458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Oddly, Acoustic songs slightly correlated to Weeks on Board in 2011-2015.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Popular Instumentals are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extremely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danceable nowadays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Next, we will investigate these acoustic songs more deeply.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rcRect l="0" t="0" r="64284" b="0"/>
          <a:stretch/>
        </p:blipFill>
        <p:spPr>
          <a:xfrm>
            <a:off x="5956920" y="609480"/>
            <a:ext cx="3427560" cy="464724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7086600" y="2971800"/>
            <a:ext cx="456120" cy="456120"/>
          </a:xfrm>
          <a:custGeom>
            <a:avLst/>
            <a:gdLst/>
            <a:ahLst/>
            <a:rect l="l" t="t" r="r" b="b"/>
            <a:pathLst>
              <a:path w="1272" h="1272">
                <a:moveTo>
                  <a:pt x="317" y="0"/>
                </a:moveTo>
                <a:lnTo>
                  <a:pt x="317" y="953"/>
                </a:lnTo>
                <a:lnTo>
                  <a:pt x="0" y="953"/>
                </a:lnTo>
                <a:lnTo>
                  <a:pt x="635" y="1271"/>
                </a:lnTo>
                <a:lnTo>
                  <a:pt x="1271" y="953"/>
                </a:lnTo>
                <a:lnTo>
                  <a:pt x="953" y="95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LibreOffice/7.3.0.3$Linux_X86_64 LibreOffice_project/30$Build-3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2022-02-14T13:41:11Z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